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8"/>
  </p:notesMasterIdLst>
  <p:sldIdLst>
    <p:sldId id="256" r:id="rId2"/>
    <p:sldId id="297" r:id="rId3"/>
    <p:sldId id="300" r:id="rId4"/>
    <p:sldId id="301" r:id="rId5"/>
    <p:sldId id="268" r:id="rId6"/>
    <p:sldId id="305" r:id="rId7"/>
    <p:sldId id="308" r:id="rId8"/>
    <p:sldId id="309" r:id="rId9"/>
    <p:sldId id="310" r:id="rId10"/>
    <p:sldId id="311" r:id="rId11"/>
    <p:sldId id="312" r:id="rId12"/>
    <p:sldId id="306" r:id="rId13"/>
    <p:sldId id="304" r:id="rId14"/>
    <p:sldId id="307" r:id="rId15"/>
    <p:sldId id="261" r:id="rId16"/>
    <p:sldId id="29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41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eg>
</file>

<file path=ppt/media/image2.png>
</file>

<file path=ppt/media/image21.jpg>
</file>

<file path=ppt/media/image3.png>
</file>

<file path=ppt/media/image4.png>
</file>

<file path=ppt/media/image5.jpe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85573-51A9-4E11-9B0C-5C350DDFE8A7}" type="datetimeFigureOut">
              <a:rPr lang="es-ES" smtClean="0"/>
              <a:t>06/10/2018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0D216-4C72-4082-BE27-BD3780FFB5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32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18083-581D-47E7-99BD-42D76CC65694}" type="datetime1">
              <a:rPr lang="es-ES" smtClean="0"/>
              <a:t>06/10/2018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0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043A4-BE49-43F8-BC96-7F4DA7008C1C}" type="datetime1">
              <a:rPr lang="es-ES" smtClean="0"/>
              <a:t>06/10/2018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77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76ABE-14C7-447A-B563-04811C516518}" type="datetime1">
              <a:rPr lang="es-ES" smtClean="0"/>
              <a:t>06/10/2018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347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4E04-5500-4E69-AB64-9DC17862DA56}" type="datetime1">
              <a:rPr lang="es-ES" smtClean="0"/>
              <a:t>06/10/2018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637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73930-D6CD-44B8-B3F0-77BD9C6A7652}" type="datetime1">
              <a:rPr lang="es-ES" smtClean="0"/>
              <a:t>06/10/2018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7425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0329-662E-4A7A-9D6D-A345793245FF}" type="datetime1">
              <a:rPr lang="es-ES" smtClean="0"/>
              <a:t>06/10/2018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809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4BBAE-B3E7-44A8-8C12-1D11FE205EB9}" type="datetime1">
              <a:rPr lang="es-ES" smtClean="0"/>
              <a:t>06/10/2018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38628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B79FF-30F7-438E-ADA6-59FBD3465172}" type="datetime1">
              <a:rPr lang="es-ES" smtClean="0"/>
              <a:t>06/10/2018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6073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74FD2BE-A824-4A15-9BBE-C6557249AC0D}" type="datetime1">
              <a:rPr lang="es-ES" smtClean="0"/>
              <a:t>06/10/2018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621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4AA0-015E-43F7-8AD2-217DC380C72E}" type="datetime1">
              <a:rPr lang="es-ES" smtClean="0"/>
              <a:t>06/10/2018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533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D8349-8C98-4424-8C66-CB2B9AC336E1}" type="datetime1">
              <a:rPr lang="es-ES" smtClean="0"/>
              <a:t>06/10/2018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81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F2D74-8D4D-4073-92EC-892AB580ACFD}" type="datetime1">
              <a:rPr lang="es-ES" smtClean="0"/>
              <a:t>06/10/2018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0821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E256D-6C3F-4D76-9CBA-470AAD1D5A4A}" type="datetime1">
              <a:rPr lang="es-ES" smtClean="0"/>
              <a:t>06/10/2018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689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C7586-213C-49AB-8573-908CC44D03E1}" type="datetime1">
              <a:rPr lang="es-ES" smtClean="0"/>
              <a:t>06/10/2018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4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5DE4B-AFAB-40E7-92A4-ECA7E0313CD1}" type="datetime1">
              <a:rPr lang="es-ES" smtClean="0"/>
              <a:t>06/10/2018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93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743E-2587-470A-B820-9565D95D9F0A}" type="datetime1">
              <a:rPr lang="es-ES" smtClean="0"/>
              <a:t>06/10/2018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1772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CAA4B-9DB8-48C6-970E-7D987991BCBB}" type="datetime1">
              <a:rPr lang="es-ES" smtClean="0"/>
              <a:t>06/10/2018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E712E-D522-47CD-B79E-1FCCA8CF8CC6}" type="datetime1">
              <a:rPr lang="es-ES" smtClean="0"/>
              <a:t>06/10/2018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95982-29E9-417D-9AEB-C87FCF96C9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1599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/blob/master/manuals/Tutorial%201%20-%20Bater%C3%ADas%20Lipo.pdf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/tree/master/fw/PID_seguimiento_linea" TargetMode="External"/><Relationship Id="rId2" Type="http://schemas.openxmlformats.org/officeDocument/2006/relationships/hyperlink" Target="https://github.com/Resaj/cyclops-project/blob/master/manuals/Tutorial%205%20-%20Primeras%20pruebas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saj/cyclops-project/blob/master/manuals/Tutorial%204%20-%20Configuraci%C3%B3n%20del%20bluetooth%20HC-05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hyperlink" Target="https://github.com/Resaj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github.com/Resaj/basic-circuit-maker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aj/cyclops-project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https://github.com/Resaj/cyclops-project/blob/master/manuals/Tutorial%203%20-%20Montaje%20del%20robot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2839725"/>
            <a:ext cx="8945217" cy="1117687"/>
          </a:xfrm>
        </p:spPr>
        <p:txBody>
          <a:bodyPr/>
          <a:lstStyle/>
          <a:p>
            <a:pPr algn="ctr"/>
            <a:r>
              <a:rPr lang="es-ES" sz="3600" dirty="0">
                <a:solidFill>
                  <a:srgbClr val="FFFF00"/>
                </a:solidFill>
                <a:latin typeface="Robotaur Academy Italic" pitchFamily="2" charset="0"/>
              </a:rPr>
              <a:t>taller </a:t>
            </a:r>
            <a:r>
              <a:rPr lang="es-ES" sz="3600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sz="3600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  <a:br>
              <a:rPr lang="es-ES" sz="3600" dirty="0">
                <a:solidFill>
                  <a:srgbClr val="FFFF00"/>
                </a:solidFill>
                <a:latin typeface="Robotaur Academy Italic" pitchFamily="2" charset="0"/>
              </a:rPr>
            </a:br>
            <a:r>
              <a:rPr lang="es-ES" sz="3600" dirty="0" err="1">
                <a:solidFill>
                  <a:srgbClr val="FFFF00"/>
                </a:solidFill>
                <a:latin typeface="Robotaur Academy Italic" pitchFamily="2" charset="0"/>
              </a:rPr>
              <a:t>OSHWDem</a:t>
            </a:r>
            <a:r>
              <a:rPr lang="es-ES" sz="3600" dirty="0">
                <a:solidFill>
                  <a:srgbClr val="FFFF00"/>
                </a:solidFill>
                <a:latin typeface="Robotaur Academy Italic" pitchFamily="2" charset="0"/>
              </a:rPr>
              <a:t> 2018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Rubén Espino San José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52" y="1232151"/>
            <a:ext cx="2865120" cy="41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100" dirty="0">
                <a:solidFill>
                  <a:srgbClr val="FFFF00"/>
                </a:solidFill>
                <a:latin typeface="Robotaur Academy Italic" pitchFamily="2" charset="0"/>
              </a:rPr>
              <a:t>Curiosidades: lectura de batería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8013513" cy="3599316"/>
          </a:xfrm>
        </p:spPr>
        <p:txBody>
          <a:bodyPr>
            <a:normAutofit/>
          </a:bodyPr>
          <a:lstStyle/>
          <a:p>
            <a:r>
              <a:rPr lang="es-ES" dirty="0"/>
              <a:t>Conviene monitorizar la batería </a:t>
            </a:r>
            <a:r>
              <a:rPr lang="es-ES" dirty="0" err="1"/>
              <a:t>lipo</a:t>
            </a:r>
            <a:r>
              <a:rPr lang="es-ES" dirty="0"/>
              <a:t> para evitar que baje demasiado la tensión</a:t>
            </a:r>
          </a:p>
          <a:p>
            <a:endParaRPr lang="es-ES" dirty="0"/>
          </a:p>
          <a:p>
            <a:r>
              <a:rPr lang="es-ES" dirty="0"/>
              <a:t>Batería (VDD) = 8,4V máximo</a:t>
            </a:r>
          </a:p>
          <a:p>
            <a:r>
              <a:rPr lang="es-ES" dirty="0"/>
              <a:t>Entrada analógica de Arduino = +5V máximo</a:t>
            </a:r>
          </a:p>
          <a:p>
            <a:pPr lvl="1"/>
            <a:r>
              <a:rPr lang="es-ES" dirty="0"/>
              <a:t>Divisor resistivo para bajar de 8,4V a 5V</a:t>
            </a:r>
          </a:p>
          <a:p>
            <a:pPr lvl="1"/>
            <a:r>
              <a:rPr lang="es-ES" dirty="0"/>
              <a:t>El diodo D3 sirve para evitar que el pin BAT sobrepase 5V en caso de que el divisor esté dañado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10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AD93C55-9EFC-44F1-AC61-26E2F2BA1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9011" y="3184450"/>
            <a:ext cx="2030759" cy="227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2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100" dirty="0">
                <a:solidFill>
                  <a:srgbClr val="FFFF00"/>
                </a:solidFill>
                <a:latin typeface="Robotaur Academy Italic" pitchFamily="2" charset="0"/>
              </a:rPr>
              <a:t>Curiosidades: ¡¡Colisión en el puerto serie!!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7748062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¿¿¿Qué ocurre cuando dos dispositivos intentan transmitir por el mismo canal???</a:t>
            </a:r>
          </a:p>
          <a:p>
            <a:pPr lvl="1"/>
            <a:r>
              <a:rPr lang="es-ES" dirty="0"/>
              <a:t>Básicamente, que al menos uno de ellos lo está haciendo mal o no puede</a:t>
            </a:r>
          </a:p>
          <a:p>
            <a:r>
              <a:rPr lang="es-ES" dirty="0"/>
              <a:t>El diodo D4 sirve para cortar la transmisión del bluetooth hacia la Arduino cuando ésta está conectada por cable al ordenador, ya sea para cargar el programa o enviar y recibir datos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11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A61F1C2-D0A8-485B-80EB-7B5D6589A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2732" y="3028144"/>
            <a:ext cx="3009874" cy="245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257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CA627D2-EB5D-4515-8E63-BC9E6B4590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126" y="2970743"/>
            <a:ext cx="3901057" cy="286031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Baterías de litio-polímero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2"/>
            <a:ext cx="7450805" cy="3895115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De obligada lectura el </a:t>
            </a:r>
            <a:r>
              <a:rPr lang="es-ES" dirty="0">
                <a:hlinkClick r:id="rId3"/>
              </a:rPr>
              <a:t>tutorial de baterías </a:t>
            </a:r>
            <a:r>
              <a:rPr lang="es-ES" dirty="0" err="1">
                <a:hlinkClick r:id="rId3"/>
              </a:rPr>
              <a:t>lipo</a:t>
            </a:r>
            <a:r>
              <a:rPr lang="es-ES" dirty="0"/>
              <a:t> para conocerlas y manejarlas sin sufrir percances</a:t>
            </a:r>
          </a:p>
          <a:p>
            <a:pPr lvl="1"/>
            <a:r>
              <a:rPr lang="es-ES" dirty="0"/>
              <a:t>No cortocircuitarlas, ni golpearlas, ni perforarlas, ni dejarlas al sol,…</a:t>
            </a:r>
          </a:p>
          <a:p>
            <a:pPr lvl="1"/>
            <a:r>
              <a:rPr lang="es-ES" dirty="0"/>
              <a:t>No dejar que cada una de sus celdas baje de 3V</a:t>
            </a:r>
          </a:p>
          <a:p>
            <a:pPr lvl="1"/>
            <a:r>
              <a:rPr lang="es-ES" dirty="0"/>
              <a:t>Cargar de forma balanceada para que las celdas siempre estén a la misma tensión entre ellas</a:t>
            </a:r>
          </a:p>
          <a:p>
            <a:pPr lvl="1"/>
            <a:r>
              <a:rPr lang="es-ES" dirty="0"/>
              <a:t>En largos periodos de reposo, mantener las baterías </a:t>
            </a:r>
            <a:r>
              <a:rPr lang="es-ES" dirty="0" err="1"/>
              <a:t>lipo</a:t>
            </a:r>
            <a:r>
              <a:rPr lang="es-ES" dirty="0"/>
              <a:t> a la tensión de almacenamiento (3,8V por celda)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7480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Cyclops: Firmware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r>
              <a:rPr lang="es-ES" dirty="0"/>
              <a:t>Comprobar el funcionamiento del robot siguiendo el </a:t>
            </a:r>
            <a:r>
              <a:rPr lang="es-ES" dirty="0">
                <a:hlinkClick r:id="rId2"/>
              </a:rPr>
              <a:t>tutorial de primeras pruebas</a:t>
            </a:r>
            <a:endParaRPr lang="es-ES" dirty="0"/>
          </a:p>
          <a:p>
            <a:pPr lvl="1"/>
            <a:r>
              <a:rPr lang="es-ES" dirty="0"/>
              <a:t>Instalar la librería </a:t>
            </a:r>
            <a:r>
              <a:rPr lang="es-ES" dirty="0" err="1"/>
              <a:t>SoftWire</a:t>
            </a:r>
            <a:r>
              <a:rPr lang="es-ES" dirty="0"/>
              <a:t> indicada en el tutorial</a:t>
            </a:r>
          </a:p>
          <a:p>
            <a:pPr lvl="1"/>
            <a:r>
              <a:rPr lang="es-ES" dirty="0"/>
              <a:t>Ejecutar el programa de test</a:t>
            </a:r>
          </a:p>
          <a:p>
            <a:r>
              <a:rPr lang="es-ES" dirty="0">
                <a:hlinkClick r:id="rId3"/>
              </a:rPr>
              <a:t>Firmware básico</a:t>
            </a:r>
            <a:r>
              <a:rPr lang="es-ES" dirty="0"/>
              <a:t>:</a:t>
            </a:r>
          </a:p>
          <a:p>
            <a:pPr lvl="1"/>
            <a:r>
              <a:rPr lang="es-ES" dirty="0"/>
              <a:t>Calibración inicial de sensores</a:t>
            </a:r>
          </a:p>
          <a:p>
            <a:pPr lvl="1"/>
            <a:r>
              <a:rPr lang="es-ES" dirty="0"/>
              <a:t>PID de seguimiento de línea</a:t>
            </a:r>
          </a:p>
          <a:p>
            <a:pPr lvl="1"/>
            <a:r>
              <a:rPr lang="es-ES" dirty="0"/>
              <a:t>Ajuste de parámetros de PID y velocidad en tiempo real por bluetooth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5175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Pruebas de bluetooth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r>
              <a:rPr lang="es-ES" dirty="0"/>
              <a:t>Configuración del bluetooth HC-05 mediante comandos AT (</a:t>
            </a:r>
            <a:r>
              <a:rPr lang="es-ES" dirty="0">
                <a:hlinkClick r:id="rId2"/>
              </a:rPr>
              <a:t>tutorial HC-05</a:t>
            </a:r>
            <a:r>
              <a:rPr lang="es-ES" dirty="0"/>
              <a:t>)</a:t>
            </a:r>
            <a:endParaRPr lang="es-ES" dirty="0">
              <a:solidFill>
                <a:srgbClr val="FF0000"/>
              </a:solidFill>
            </a:endParaRPr>
          </a:p>
          <a:p>
            <a:r>
              <a:rPr lang="es-ES" dirty="0"/>
              <a:t>Comunicación entre el robot y el usuario vía bluetooth</a:t>
            </a:r>
          </a:p>
          <a:p>
            <a:pPr lvl="1"/>
            <a:r>
              <a:rPr lang="es-ES" dirty="0"/>
              <a:t>Con el ordenador, mediante Monitor Serial de Arduino</a:t>
            </a:r>
          </a:p>
          <a:p>
            <a:pPr lvl="2"/>
            <a:r>
              <a:rPr lang="es-ES" dirty="0"/>
              <a:t>Cargar programa “</a:t>
            </a:r>
            <a:r>
              <a:rPr lang="es-ES" dirty="0" err="1"/>
              <a:t>PID_seguimiento_linea.ino</a:t>
            </a:r>
            <a:r>
              <a:rPr lang="es-ES" dirty="0"/>
              <a:t>”</a:t>
            </a:r>
          </a:p>
          <a:p>
            <a:pPr lvl="1"/>
            <a:r>
              <a:rPr lang="es-ES" dirty="0"/>
              <a:t>Con el móvil, mediante la App </a:t>
            </a:r>
            <a:r>
              <a:rPr lang="es-ES" dirty="0" err="1"/>
              <a:t>PIDfromBT</a:t>
            </a:r>
            <a:r>
              <a:rPr lang="es-ES" dirty="0"/>
              <a:t>, desarrollada por </a:t>
            </a:r>
            <a:r>
              <a:rPr lang="es-ES" dirty="0" err="1"/>
              <a:t>OPRobots</a:t>
            </a:r>
            <a:endParaRPr lang="es-ES" dirty="0"/>
          </a:p>
          <a:p>
            <a:pPr lvl="2"/>
            <a:r>
              <a:rPr lang="es-ES" dirty="0"/>
              <a:t>Cargar programa “</a:t>
            </a:r>
            <a:r>
              <a:rPr lang="es-ES" dirty="0" err="1"/>
              <a:t>PID_seguimiento_linea_PIDfromBT.ino</a:t>
            </a:r>
            <a:r>
              <a:rPr lang="es-ES" dirty="0"/>
              <a:t>”</a:t>
            </a:r>
          </a:p>
          <a:p>
            <a:pPr lvl="2"/>
            <a:r>
              <a:rPr lang="es-ES" dirty="0"/>
              <a:t>Instalar App </a:t>
            </a:r>
            <a:r>
              <a:rPr lang="es-ES" dirty="0" err="1"/>
              <a:t>PIDfromBT</a:t>
            </a:r>
            <a:r>
              <a:rPr lang="es-ES" dirty="0"/>
              <a:t> en el móvil</a:t>
            </a:r>
          </a:p>
          <a:p>
            <a:r>
              <a:rPr lang="es-ES" dirty="0"/>
              <a:t>Variación del comportamiento del robot en función de los parámetros del PID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1099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REFERENCIAS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3865175" cy="3599316"/>
          </a:xfrm>
        </p:spPr>
        <p:txBody>
          <a:bodyPr>
            <a:normAutofit/>
          </a:bodyPr>
          <a:lstStyle/>
          <a:p>
            <a:endParaRPr lang="es-ES" dirty="0"/>
          </a:p>
          <a:p>
            <a:endParaRPr lang="es-ES" dirty="0"/>
          </a:p>
          <a:p>
            <a:r>
              <a:rPr lang="es-ES" dirty="0"/>
              <a:t>Proyectos relacionados en GitHub</a:t>
            </a:r>
          </a:p>
          <a:p>
            <a:pPr lvl="1"/>
            <a:r>
              <a:rPr lang="es-ES" dirty="0"/>
              <a:t>Rubén Espino: </a:t>
            </a:r>
            <a:r>
              <a:rPr lang="es-ES" dirty="0">
                <a:hlinkClick r:id="rId2"/>
              </a:rPr>
              <a:t>Resaj</a:t>
            </a:r>
            <a:endParaRPr lang="es-ES" dirty="0"/>
          </a:p>
          <a:p>
            <a:pPr lvl="1"/>
            <a:r>
              <a:rPr lang="es-ES" dirty="0">
                <a:hlinkClick r:id="rId3"/>
              </a:rPr>
              <a:t>Cyclops-Project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Basic-</a:t>
            </a:r>
            <a:r>
              <a:rPr lang="es-ES" dirty="0" err="1">
                <a:hlinkClick r:id="rId4"/>
              </a:rPr>
              <a:t>circuit</a:t>
            </a:r>
            <a:r>
              <a:rPr lang="es-ES" dirty="0">
                <a:hlinkClick r:id="rId4"/>
              </a:rPr>
              <a:t>-</a:t>
            </a:r>
            <a:r>
              <a:rPr lang="es-ES" dirty="0" err="1">
                <a:hlinkClick r:id="rId4"/>
              </a:rPr>
              <a:t>maker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448" y="2336873"/>
            <a:ext cx="2468435" cy="3536491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7315883" y="2336873"/>
            <a:ext cx="4756848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  <a:p>
            <a:r>
              <a:rPr lang="es-ES" sz="2300" dirty="0"/>
              <a:t>Facebook</a:t>
            </a:r>
          </a:p>
          <a:p>
            <a:pPr lvl="1"/>
            <a:r>
              <a:rPr lang="es-ES" sz="1900" dirty="0"/>
              <a:t>@</a:t>
            </a:r>
            <a:r>
              <a:rPr lang="es-ES" sz="1900" dirty="0" err="1"/>
              <a:t>pumaprideteam</a:t>
            </a:r>
            <a:endParaRPr lang="es-ES" sz="1900" dirty="0"/>
          </a:p>
          <a:p>
            <a:r>
              <a:rPr lang="es-ES" sz="2300" dirty="0"/>
              <a:t>Twitter</a:t>
            </a:r>
          </a:p>
          <a:p>
            <a:pPr lvl="1"/>
            <a:r>
              <a:rPr lang="es-ES" sz="1900" dirty="0"/>
              <a:t>Javier </a:t>
            </a:r>
            <a:r>
              <a:rPr lang="es-ES" sz="1900" dirty="0" err="1"/>
              <a:t>Baliñas</a:t>
            </a:r>
            <a:r>
              <a:rPr lang="es-ES" sz="1900" dirty="0"/>
              <a:t>: @</a:t>
            </a:r>
            <a:r>
              <a:rPr lang="es-ES" sz="1900" dirty="0" err="1"/>
              <a:t>supernudo</a:t>
            </a:r>
            <a:endParaRPr lang="es-ES" sz="1900" dirty="0"/>
          </a:p>
          <a:p>
            <a:pPr lvl="1"/>
            <a:r>
              <a:rPr lang="es-ES" sz="1900" dirty="0"/>
              <a:t>Rubén Espino: @</a:t>
            </a:r>
            <a:r>
              <a:rPr lang="es-ES" sz="1900" dirty="0" err="1"/>
              <a:t>RugidoDePuma</a:t>
            </a:r>
            <a:endParaRPr lang="es-ES" sz="1900" dirty="0"/>
          </a:p>
          <a:p>
            <a:pPr lvl="1"/>
            <a:r>
              <a:rPr lang="es-ES" sz="1900" dirty="0"/>
              <a:t>Alejandra Guardo: @</a:t>
            </a:r>
            <a:r>
              <a:rPr lang="es-ES" sz="1900" dirty="0" err="1"/>
              <a:t>AlejandraSaku</a:t>
            </a:r>
            <a:endParaRPr lang="es-ES" sz="1900" dirty="0"/>
          </a:p>
          <a:p>
            <a:pPr lvl="1"/>
            <a:r>
              <a:rPr lang="es-ES" sz="1900" dirty="0"/>
              <a:t>Javier Isabel: @</a:t>
            </a:r>
            <a:r>
              <a:rPr lang="es-ES" sz="1900" dirty="0" err="1"/>
              <a:t>JavierIH</a:t>
            </a:r>
            <a:endParaRPr lang="es-ES" sz="1900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16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16</a:t>
            </a:fld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2330489" y="1298621"/>
            <a:ext cx="7531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FFFF00"/>
                </a:solidFill>
              </a:rPr>
              <a:t>GRACIAS POR VUESTRA ATENCIÓN </a:t>
            </a:r>
            <a:r>
              <a:rPr lang="es-ES" sz="3600" dirty="0">
                <a:solidFill>
                  <a:srgbClr val="FFFF00"/>
                </a:solidFill>
                <a:sym typeface="Wingdings" panose="05000000000000000000" pitchFamily="2" charset="2"/>
              </a:rPr>
              <a:t></a:t>
            </a:r>
            <a:endParaRPr lang="es-ES" sz="3600" dirty="0">
              <a:solidFill>
                <a:srgbClr val="FFFF00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762CD62-CD3E-4C14-82A5-BF863D91B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143" y="2364310"/>
            <a:ext cx="4799713" cy="359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7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ior, juguete, pared&#10;&#10;Descripción generada con confianza alta">
            <a:extLst>
              <a:ext uri="{FF2B5EF4-FFF2-40B4-BE49-F238E27FC236}">
                <a16:creationId xmlns:a16="http://schemas.microsoft.com/office/drawing/2014/main" id="{871CBBBB-696A-4D7D-8027-D64C4CF36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251" y="2336873"/>
            <a:ext cx="5521738" cy="414130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FFFF00"/>
                </a:solidFill>
                <a:latin typeface="Robotaur Academy Italic" pitchFamily="2" charset="0"/>
              </a:rPr>
              <a:t>Cyclops</a:t>
            </a:r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-Project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4713314" cy="3599316"/>
          </a:xfrm>
        </p:spPr>
        <p:txBody>
          <a:bodyPr/>
          <a:lstStyle/>
          <a:p>
            <a:endParaRPr lang="es-ES" dirty="0"/>
          </a:p>
          <a:p>
            <a:r>
              <a:rPr lang="es-ES" dirty="0" err="1"/>
              <a:t>Siguelíneas</a:t>
            </a:r>
            <a:r>
              <a:rPr lang="es-ES" dirty="0"/>
              <a:t> de competición </a:t>
            </a:r>
            <a:r>
              <a:rPr lang="es-ES" dirty="0">
                <a:hlinkClick r:id="rId3"/>
              </a:rPr>
              <a:t>Open </a:t>
            </a:r>
            <a:r>
              <a:rPr lang="es-ES" dirty="0" err="1">
                <a:hlinkClick r:id="rId3"/>
              </a:rPr>
              <a:t>source</a:t>
            </a:r>
            <a:r>
              <a:rPr lang="es-ES" dirty="0">
                <a:hlinkClick r:id="rId3"/>
              </a:rPr>
              <a:t> hardware</a:t>
            </a:r>
            <a:endParaRPr lang="es-ES" dirty="0"/>
          </a:p>
          <a:p>
            <a:r>
              <a:rPr lang="es-ES" dirty="0"/>
              <a:t>Basado en tecnologías libres: </a:t>
            </a:r>
            <a:r>
              <a:rPr lang="es-ES" dirty="0" err="1"/>
              <a:t>Kicad</a:t>
            </a:r>
            <a:r>
              <a:rPr lang="es-ES" dirty="0"/>
              <a:t>, </a:t>
            </a:r>
            <a:r>
              <a:rPr lang="es-ES" dirty="0" err="1"/>
              <a:t>FreeCAD</a:t>
            </a:r>
            <a:r>
              <a:rPr lang="es-ES" dirty="0"/>
              <a:t> y Arduino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2</a:t>
            </a:fld>
            <a:endParaRPr lang="es-ES"/>
          </a:p>
        </p:txBody>
      </p:sp>
      <p:pic>
        <p:nvPicPr>
          <p:cNvPr id="7" name="Imagen 6" descr="Imagen que contiene imágenes prediseñadas&#10;&#10;Descripción generada con confianza muy alta">
            <a:extLst>
              <a:ext uri="{FF2B5EF4-FFF2-40B4-BE49-F238E27FC236}">
                <a16:creationId xmlns:a16="http://schemas.microsoft.com/office/drawing/2014/main" id="{7379B2F2-A9EF-41AC-B2FE-64CED86F90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6"/>
          <a:stretch/>
        </p:blipFill>
        <p:spPr>
          <a:xfrm>
            <a:off x="2853242" y="4833424"/>
            <a:ext cx="1705429" cy="1602992"/>
          </a:xfrm>
          <a:prstGeom prst="rect">
            <a:avLst/>
          </a:prstGeom>
        </p:spPr>
      </p:pic>
      <p:pic>
        <p:nvPicPr>
          <p:cNvPr id="8" name="Imagen 7" descr="Imagen que contiene imágenes prediseñadas&#10;&#10;Descripción generada con confianza muy alta">
            <a:extLst>
              <a:ext uri="{FF2B5EF4-FFF2-40B4-BE49-F238E27FC236}">
                <a16:creationId xmlns:a16="http://schemas.microsoft.com/office/drawing/2014/main" id="{1ABEA36F-4855-475B-9DBE-D3A1CAC8C1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96"/>
          <a:stretch/>
        </p:blipFill>
        <p:spPr>
          <a:xfrm>
            <a:off x="1094566" y="4833424"/>
            <a:ext cx="1705429" cy="160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9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Composición del kit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2"/>
            <a:ext cx="5693974" cy="4028556"/>
          </a:xfrm>
        </p:spPr>
        <p:txBody>
          <a:bodyPr>
            <a:normAutofit/>
          </a:bodyPr>
          <a:lstStyle/>
          <a:p>
            <a:r>
              <a:rPr lang="es-ES" dirty="0"/>
              <a:t>Partes del kit del taller:</a:t>
            </a:r>
          </a:p>
          <a:p>
            <a:pPr lvl="1"/>
            <a:r>
              <a:rPr lang="es-ES" dirty="0">
                <a:solidFill>
                  <a:srgbClr val="00B0F0"/>
                </a:solidFill>
              </a:rPr>
              <a:t>Kit básico de velocista</a:t>
            </a:r>
          </a:p>
          <a:p>
            <a:pPr lvl="1"/>
            <a:r>
              <a:rPr lang="es-ES" dirty="0">
                <a:solidFill>
                  <a:srgbClr val="00B0F0"/>
                </a:solidFill>
              </a:rPr>
              <a:t>Extra de bluetooth para comunicación inalámbrica</a:t>
            </a:r>
          </a:p>
          <a:p>
            <a:r>
              <a:rPr lang="es-ES" dirty="0"/>
              <a:t>Otras partes del kit que no se van a montar en el taller:</a:t>
            </a:r>
          </a:p>
          <a:p>
            <a:pPr lvl="1"/>
            <a:r>
              <a:rPr lang="es-ES" dirty="0"/>
              <a:t>Extra de sensores de distancia para carreras</a:t>
            </a:r>
          </a:p>
          <a:p>
            <a:pPr lvl="1"/>
            <a:r>
              <a:rPr lang="es-ES" dirty="0"/>
              <a:t>Extra de cámara para seguimiento de línea experimental a distancia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3</a:t>
            </a:fld>
            <a:endParaRPr lang="es-ES"/>
          </a:p>
        </p:txBody>
      </p:sp>
      <p:pic>
        <p:nvPicPr>
          <p:cNvPr id="6" name="Imagen 5" descr="Imagen que contiene interior&#10;&#10;Descripción generada con confianza muy alta">
            <a:extLst>
              <a:ext uri="{FF2B5EF4-FFF2-40B4-BE49-F238E27FC236}">
                <a16:creationId xmlns:a16="http://schemas.microsoft.com/office/drawing/2014/main" id="{F3627ED5-74CC-4672-97C6-467FB213AA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8" t="7238" r="5941" b="4301"/>
          <a:stretch/>
        </p:blipFill>
        <p:spPr>
          <a:xfrm>
            <a:off x="6654214" y="2669158"/>
            <a:ext cx="4857464" cy="3563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84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kit básico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6320086" cy="4168858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Kit básico de velocista:</a:t>
            </a:r>
          </a:p>
          <a:p>
            <a:pPr lvl="1"/>
            <a:r>
              <a:rPr lang="es-ES" dirty="0"/>
              <a:t>Chasis </a:t>
            </a:r>
            <a:r>
              <a:rPr lang="es-ES" dirty="0" err="1"/>
              <a:t>autosoportado</a:t>
            </a:r>
            <a:r>
              <a:rPr lang="es-ES" dirty="0"/>
              <a:t>: el chasis es la propia PCB</a:t>
            </a:r>
          </a:p>
          <a:p>
            <a:pPr lvl="1"/>
            <a:r>
              <a:rPr lang="es-ES" dirty="0"/>
              <a:t>Morro intercambiable con 6 sensores CNY70 multiplexados para seguimiento de línea</a:t>
            </a:r>
          </a:p>
          <a:p>
            <a:pPr lvl="1"/>
            <a:r>
              <a:rPr lang="es-ES" dirty="0"/>
              <a:t>Batería </a:t>
            </a:r>
            <a:r>
              <a:rPr lang="es-ES" dirty="0" err="1"/>
              <a:t>Lipo</a:t>
            </a:r>
            <a:r>
              <a:rPr lang="es-ES" dirty="0"/>
              <a:t> 2S</a:t>
            </a:r>
          </a:p>
          <a:p>
            <a:pPr lvl="1"/>
            <a:r>
              <a:rPr lang="es-ES" dirty="0"/>
              <a:t>Arduino nano</a:t>
            </a:r>
          </a:p>
          <a:p>
            <a:pPr lvl="1"/>
            <a:r>
              <a:rPr lang="es-ES" dirty="0"/>
              <a:t>Pulsadores de selección de menú</a:t>
            </a:r>
          </a:p>
          <a:p>
            <a:pPr lvl="1"/>
            <a:r>
              <a:rPr lang="es-ES" dirty="0"/>
              <a:t>Leds indicadores</a:t>
            </a:r>
          </a:p>
          <a:p>
            <a:pPr lvl="1"/>
            <a:r>
              <a:rPr lang="es-ES" dirty="0"/>
              <a:t>Expansor I2C para poder soportar todos los periféricos incorporados</a:t>
            </a:r>
          </a:p>
          <a:p>
            <a:pPr lvl="1"/>
            <a:r>
              <a:rPr lang="es-ES" dirty="0"/>
              <a:t>Driver de motores TB6612FNG</a:t>
            </a:r>
          </a:p>
          <a:p>
            <a:pPr lvl="1"/>
            <a:r>
              <a:rPr lang="es-ES" dirty="0" err="1"/>
              <a:t>Micromotores</a:t>
            </a:r>
            <a:r>
              <a:rPr lang="es-ES" dirty="0"/>
              <a:t> 10:1 HP con </a:t>
            </a:r>
            <a:r>
              <a:rPr lang="es-ES" dirty="0" err="1"/>
              <a:t>encoders</a:t>
            </a:r>
            <a:r>
              <a:rPr lang="es-ES" dirty="0"/>
              <a:t> magnéticos en cuadratura</a:t>
            </a:r>
          </a:p>
          <a:p>
            <a:pPr lvl="1"/>
            <a:r>
              <a:rPr lang="es-ES" dirty="0"/>
              <a:t>Ruedas de 32mm de diámetro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4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5ABE467-1BEB-46AE-B493-70063DF5A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2" y="2504987"/>
            <a:ext cx="4799713" cy="359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Cyclops: Bluetooth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5</a:t>
            </a:fld>
            <a:endParaRPr lang="es-ES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80321" y="2336873"/>
            <a:ext cx="5587957" cy="3810709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Extra de Bluetooth HC-05:</a:t>
            </a:r>
          </a:p>
          <a:p>
            <a:pPr lvl="1"/>
            <a:r>
              <a:rPr lang="es-ES" dirty="0"/>
              <a:t>Configurable mediante comandos AT</a:t>
            </a:r>
          </a:p>
          <a:p>
            <a:pPr lvl="1"/>
            <a:r>
              <a:rPr lang="es-ES" dirty="0"/>
              <a:t>Conectado por UART</a:t>
            </a:r>
          </a:p>
          <a:p>
            <a:pPr lvl="1"/>
            <a:r>
              <a:rPr lang="es-ES" dirty="0"/>
              <a:t>Posibilidad de realizar telemetría en tiempo real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1" r="26022"/>
          <a:stretch/>
        </p:blipFill>
        <p:spPr>
          <a:xfrm>
            <a:off x="2488803" y="4394642"/>
            <a:ext cx="1678898" cy="211507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9C2C179-A08F-49A8-8B1E-ACD3B779D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819" y="2521265"/>
            <a:ext cx="4995671" cy="374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027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FFFF00"/>
                </a:solidFill>
                <a:latin typeface="Robotaur Academy Italic" pitchFamily="2" charset="0"/>
              </a:rPr>
              <a:t>Antes de empezar a soldar…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2" y="2336873"/>
            <a:ext cx="11203284" cy="4168858"/>
          </a:xfrm>
        </p:spPr>
        <p:txBody>
          <a:bodyPr>
            <a:normAutofit/>
          </a:bodyPr>
          <a:lstStyle/>
          <a:p>
            <a:r>
              <a:rPr lang="es-ES" dirty="0"/>
              <a:t>Sobre el montaje:</a:t>
            </a:r>
          </a:p>
          <a:p>
            <a:pPr lvl="1"/>
            <a:r>
              <a:rPr lang="es-ES" b="1" dirty="0"/>
              <a:t>Seguir el </a:t>
            </a:r>
            <a:r>
              <a:rPr lang="es-ES" b="1" dirty="0">
                <a:hlinkClick r:id="rId2"/>
              </a:rPr>
              <a:t>tutorial de montaje </a:t>
            </a:r>
            <a:r>
              <a:rPr lang="es-ES" b="1" dirty="0"/>
              <a:t>al pie de la letra para evitar errores.</a:t>
            </a:r>
          </a:p>
          <a:p>
            <a:pPr lvl="1"/>
            <a:r>
              <a:rPr lang="es-ES" b="1" dirty="0"/>
              <a:t>No hacer suposiciones. Ante la duda, ¡preguntad!</a:t>
            </a:r>
            <a:endParaRPr lang="es-ES" dirty="0"/>
          </a:p>
          <a:p>
            <a:pPr lvl="1"/>
            <a:r>
              <a:rPr lang="es-ES" b="1" dirty="0"/>
              <a:t>No fiarse de los colores de las fotos, ya que pueden verse alterados y confundirse los colores de las resistencias.</a:t>
            </a:r>
            <a:endParaRPr lang="es-ES" dirty="0"/>
          </a:p>
          <a:p>
            <a:pPr lvl="1"/>
            <a:r>
              <a:rPr lang="es-ES" b="1" dirty="0"/>
              <a:t>La versión de la PCB principal es la “Main_board_V2”.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6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6BAAB3E-F9F1-4B6A-A3BE-FB0E976F8C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172" y="4588570"/>
            <a:ext cx="3622401" cy="2267682"/>
          </a:xfrm>
          <a:prstGeom prst="rect">
            <a:avLst/>
          </a:prstGeom>
        </p:spPr>
      </p:pic>
      <p:pic>
        <p:nvPicPr>
          <p:cNvPr id="8" name="Imagen 7" descr="Imagen que contiene objeto, reloj&#10;&#10;Descripción generada con confianza alta">
            <a:extLst>
              <a:ext uri="{FF2B5EF4-FFF2-40B4-BE49-F238E27FC236}">
                <a16:creationId xmlns:a16="http://schemas.microsoft.com/office/drawing/2014/main" id="{E5310E41-A654-4812-A4D7-EBD60C076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257" y="4588570"/>
            <a:ext cx="5050973" cy="226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10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Consejos para principiantes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258809" cy="3599316"/>
          </a:xfrm>
        </p:spPr>
        <p:txBody>
          <a:bodyPr>
            <a:normAutofit fontScale="92500"/>
          </a:bodyPr>
          <a:lstStyle/>
          <a:p>
            <a:r>
              <a:rPr lang="es-ES" dirty="0"/>
              <a:t>Los integrados DIP es mejor montarlos sobre los zócalos después de haber soldado estos últimos a las </a:t>
            </a:r>
            <a:r>
              <a:rPr lang="es-ES" dirty="0" err="1"/>
              <a:t>PCBs</a:t>
            </a:r>
            <a:r>
              <a:rPr lang="es-ES" dirty="0"/>
              <a:t>. Así se evita quemarlos o equivocarse irremediablemente con la orientación del integrado</a:t>
            </a:r>
          </a:p>
          <a:p>
            <a:r>
              <a:rPr lang="es-ES" dirty="0"/>
              <a:t>Para no conectar la Arduino y el driver del revés puedes intercambiar los conectores macho y hembra de uno de los lados, de tal manera que te obligue a conectarlo en la posición correcta</a:t>
            </a:r>
          </a:p>
          <a:p>
            <a:r>
              <a:rPr lang="es-ES" dirty="0"/>
              <a:t>¡¡Pide supervisión para insertar las tuercas en los soportes de motores y para soldar los CNY70!!</a:t>
            </a:r>
          </a:p>
          <a:p>
            <a:r>
              <a:rPr lang="es-ES" dirty="0"/>
              <a:t>Para colocar los componentes, guiarse por el BOM y/o el esquemático de la PCB correspondiente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7</a:t>
            </a:fld>
            <a:endParaRPr lang="es-ES"/>
          </a:p>
        </p:txBody>
      </p:sp>
      <p:pic>
        <p:nvPicPr>
          <p:cNvPr id="6" name="Imagen 5" descr="Imagen que contiene música, piano, sintetizador&#10;&#10;Descripción generada con confianza alta">
            <a:extLst>
              <a:ext uri="{FF2B5EF4-FFF2-40B4-BE49-F238E27FC236}">
                <a16:creationId xmlns:a16="http://schemas.microsoft.com/office/drawing/2014/main" id="{E74B5DBC-38BA-481C-8C81-F7D755DA4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374" y="2195452"/>
            <a:ext cx="2079625" cy="2079625"/>
          </a:xfrm>
          <a:prstGeom prst="rect">
            <a:avLst/>
          </a:prstGeom>
        </p:spPr>
      </p:pic>
      <p:pic>
        <p:nvPicPr>
          <p:cNvPr id="8" name="Imagen 7" descr="Imagen que contiene electrónica, circuito&#10;&#10;Descripción generada con confianza muy alta">
            <a:extLst>
              <a:ext uri="{FF2B5EF4-FFF2-40B4-BE49-F238E27FC236}">
                <a16:creationId xmlns:a16="http://schemas.microsoft.com/office/drawing/2014/main" id="{DC53EBE3-F8A4-44CE-9761-8526AAA47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375" y="4275077"/>
            <a:ext cx="2079625" cy="207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41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rgbClr val="FFFF00"/>
                </a:solidFill>
                <a:latin typeface="Robotaur Academy Italic" pitchFamily="2" charset="0"/>
              </a:rPr>
              <a:t>Curiosidades: la alimentación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6707549" cy="3599316"/>
          </a:xfrm>
        </p:spPr>
        <p:txBody>
          <a:bodyPr>
            <a:normAutofit/>
          </a:bodyPr>
          <a:lstStyle/>
          <a:p>
            <a:r>
              <a:rPr lang="es-ES" dirty="0"/>
              <a:t>El conversor DC-DC no es imprescindible para el funcionamiento del robot</a:t>
            </a:r>
          </a:p>
          <a:p>
            <a:r>
              <a:rPr lang="es-ES" dirty="0"/>
              <a:t>La Arduino Nano lleva un regulador lineal de 5V por debajo, el cual se puede habilitar puenteando el jumper JP1</a:t>
            </a:r>
          </a:p>
          <a:p>
            <a:r>
              <a:rPr lang="es-ES" dirty="0"/>
              <a:t>La ventaja del DC-DC es que aporta más corriente y resultará útil si se pretende montar más elementos como los sensores de distancia o la cámara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8</a:t>
            </a:fld>
            <a:endParaRPr lang="es-ES"/>
          </a:p>
        </p:txBody>
      </p:sp>
      <p:pic>
        <p:nvPicPr>
          <p:cNvPr id="5" name="Imagen 4" descr="C:\Users\resaj\Dropbox\Pendiente\Cyclops\IMG_20171009_124755.jpg">
            <a:extLst>
              <a:ext uri="{FF2B5EF4-FFF2-40B4-BE49-F238E27FC236}">
                <a16:creationId xmlns:a16="http://schemas.microsoft.com/office/drawing/2014/main" id="{94ADF534-275B-4469-A443-B2FE5AFD0F6A}"/>
              </a:ext>
            </a:extLst>
          </p:cNvPr>
          <p:cNvPicPr/>
          <p:nvPr/>
        </p:nvPicPr>
        <p:blipFill>
          <a:blip r:embed="rId2"/>
          <a:srcRect l="33866" t="32337" r="32853" b="28534"/>
          <a:stretch>
            <a:fillRect/>
          </a:stretch>
        </p:blipFill>
        <p:spPr>
          <a:xfrm>
            <a:off x="7568565" y="2955608"/>
            <a:ext cx="1778635" cy="2788285"/>
          </a:xfrm>
          <a:prstGeom prst="rect">
            <a:avLst/>
          </a:prstGeom>
          <a:noFill/>
          <a:ln>
            <a:noFill/>
            <a:prstDash/>
          </a:ln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0F7EBD1-0742-45C6-BA32-88A6E83E3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7895" y="2872017"/>
            <a:ext cx="2647239" cy="295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114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100" dirty="0">
                <a:solidFill>
                  <a:srgbClr val="FFFF00"/>
                </a:solidFill>
                <a:latin typeface="Robotaur Academy Italic" pitchFamily="2" charset="0"/>
              </a:rPr>
              <a:t>Curiosidades: ¡Necesito más pines!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2" cy="3599316"/>
          </a:xfrm>
        </p:spPr>
        <p:txBody>
          <a:bodyPr>
            <a:normAutofit/>
          </a:bodyPr>
          <a:lstStyle/>
          <a:p>
            <a:r>
              <a:rPr lang="es-ES" dirty="0"/>
              <a:t>El multiplexor: actúa como un conmutador</a:t>
            </a:r>
          </a:p>
          <a:p>
            <a:r>
              <a:rPr lang="es-ES" dirty="0"/>
              <a:t>El expansor I2C: amplía la capacidad de pines de la Arduino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95982-29E9-417D-9AEB-C87FCF96C96D}" type="slidenum">
              <a:rPr lang="es-ES" smtClean="0"/>
              <a:t>9</a:t>
            </a:fld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0422F9-EBC8-4DF7-8C08-A72B8B867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369" y="3526198"/>
            <a:ext cx="3441509" cy="291269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9EAFFA1-EAF9-44DD-AB7D-04FA4550F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638" y="3556177"/>
            <a:ext cx="4315362" cy="288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566287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Amaril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TM04033917[[fn=Berlín]]</Template>
  <TotalTime>1070</TotalTime>
  <Words>830</Words>
  <Application>Microsoft Office PowerPoint</Application>
  <PresentationFormat>Panorámica</PresentationFormat>
  <Paragraphs>118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Arial</vt:lpstr>
      <vt:lpstr>Calibri</vt:lpstr>
      <vt:lpstr>Robotaur Academy Italic</vt:lpstr>
      <vt:lpstr>Trebuchet MS</vt:lpstr>
      <vt:lpstr>Wingdings</vt:lpstr>
      <vt:lpstr>Berlín</vt:lpstr>
      <vt:lpstr>taller Cyclops-Project OSHWDem 2018</vt:lpstr>
      <vt:lpstr>Cyclops-Project</vt:lpstr>
      <vt:lpstr>Cyclops: Composición del kit</vt:lpstr>
      <vt:lpstr>Cyclops: kit básico</vt:lpstr>
      <vt:lpstr>Cyclops: Bluetooth</vt:lpstr>
      <vt:lpstr>Antes de empezar a soldar…</vt:lpstr>
      <vt:lpstr>Consejos para principiantes</vt:lpstr>
      <vt:lpstr>Curiosidades: la alimentación</vt:lpstr>
      <vt:lpstr>Curiosidades: ¡Necesito más pines!</vt:lpstr>
      <vt:lpstr>Curiosidades: lectura de batería</vt:lpstr>
      <vt:lpstr>Curiosidades: ¡¡Colisión en el puerto serie!!</vt:lpstr>
      <vt:lpstr>Baterías de litio-polímero</vt:lpstr>
      <vt:lpstr>Cyclops: Firmware</vt:lpstr>
      <vt:lpstr>Pruebas de bluetooth</vt:lpstr>
      <vt:lpstr>REFERENCIAS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 de competición</dc:title>
  <dc:creator>ruben_espino@hotmail.com</dc:creator>
  <cp:lastModifiedBy>resaj</cp:lastModifiedBy>
  <cp:revision>126</cp:revision>
  <dcterms:created xsi:type="dcterms:W3CDTF">2016-11-04T09:25:46Z</dcterms:created>
  <dcterms:modified xsi:type="dcterms:W3CDTF">2018-10-06T00:40:54Z</dcterms:modified>
</cp:coreProperties>
</file>

<file path=docProps/thumbnail.jpeg>
</file>